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4" r:id="rId1"/>
  </p:sldMasterIdLst>
  <p:notesMasterIdLst>
    <p:notesMasterId r:id="rId45"/>
  </p:notesMasterIdLst>
  <p:handoutMasterIdLst>
    <p:handoutMasterId r:id="rId46"/>
  </p:handoutMasterIdLst>
  <p:sldIdLst>
    <p:sldId id="330" r:id="rId2"/>
    <p:sldId id="333" r:id="rId3"/>
    <p:sldId id="394" r:id="rId4"/>
    <p:sldId id="418" r:id="rId5"/>
    <p:sldId id="417" r:id="rId6"/>
    <p:sldId id="360" r:id="rId7"/>
    <p:sldId id="395" r:id="rId8"/>
    <p:sldId id="379" r:id="rId9"/>
    <p:sldId id="421" r:id="rId10"/>
    <p:sldId id="363" r:id="rId11"/>
    <p:sldId id="416" r:id="rId12"/>
    <p:sldId id="366" r:id="rId13"/>
    <p:sldId id="390" r:id="rId14"/>
    <p:sldId id="419" r:id="rId15"/>
    <p:sldId id="420" r:id="rId16"/>
    <p:sldId id="367" r:id="rId17"/>
    <p:sldId id="368" r:id="rId18"/>
    <p:sldId id="369" r:id="rId19"/>
    <p:sldId id="370" r:id="rId20"/>
    <p:sldId id="371" r:id="rId21"/>
    <p:sldId id="372" r:id="rId22"/>
    <p:sldId id="393" r:id="rId23"/>
    <p:sldId id="373" r:id="rId24"/>
    <p:sldId id="374" r:id="rId25"/>
    <p:sldId id="375" r:id="rId26"/>
    <p:sldId id="396" r:id="rId27"/>
    <p:sldId id="356" r:id="rId28"/>
    <p:sldId id="382" r:id="rId29"/>
    <p:sldId id="403" r:id="rId30"/>
    <p:sldId id="400" r:id="rId31"/>
    <p:sldId id="410" r:id="rId32"/>
    <p:sldId id="397" r:id="rId33"/>
    <p:sldId id="358" r:id="rId34"/>
    <p:sldId id="384" r:id="rId35"/>
    <p:sldId id="401" r:id="rId36"/>
    <p:sldId id="391" r:id="rId37"/>
    <p:sldId id="411" r:id="rId38"/>
    <p:sldId id="398" r:id="rId39"/>
    <p:sldId id="357" r:id="rId40"/>
    <p:sldId id="383" r:id="rId41"/>
    <p:sldId id="409" r:id="rId42"/>
    <p:sldId id="402" r:id="rId43"/>
    <p:sldId id="412" r:id="rId44"/>
  </p:sldIdLst>
  <p:sldSz cx="9144000" cy="6858000" type="screen4x3"/>
  <p:notesSz cx="6645275" cy="9775825"/>
  <p:defaultTextStyle>
    <a:defPPr>
      <a:defRPr lang="pt-BR"/>
    </a:defPPr>
    <a:lvl1pPr algn="ctr" rtl="0" eaLnBrk="0" fontAlgn="base" hangingPunct="0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bg2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9900"/>
    <a:srgbClr val="006600"/>
    <a:srgbClr val="FF9999"/>
    <a:srgbClr val="FF2F2F"/>
    <a:srgbClr val="D1E0FF"/>
    <a:srgbClr val="F7E9E7"/>
    <a:srgbClr val="C07200"/>
    <a:srgbClr val="98835E"/>
    <a:srgbClr val="8B8BFF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Estilo Médio 1 - Ênfas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Estilo Médio 1 - Ênfas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Estilo Mé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58" autoAdjust="0"/>
    <p:restoredTop sz="94660"/>
  </p:normalViewPr>
  <p:slideViewPr>
    <p:cSldViewPr>
      <p:cViewPr>
        <p:scale>
          <a:sx n="60" d="100"/>
          <a:sy n="60" d="100"/>
        </p:scale>
        <p:origin x="-1746" y="-312"/>
      </p:cViewPr>
      <p:guideLst>
        <p:guide orient="horz" pos="316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notesViewPr>
    <p:cSldViewPr>
      <p:cViewPr>
        <p:scale>
          <a:sx n="75" d="100"/>
          <a:sy n="75" d="100"/>
        </p:scale>
        <p:origin x="-2274" y="-180"/>
      </p:cViewPr>
      <p:guideLst>
        <p:guide orient="horz" pos="3081"/>
        <p:guide pos="209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 u="none">
                <a:latin typeface="Times New Roman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97300" y="0"/>
            <a:ext cx="2881313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u="none">
                <a:latin typeface="Times New Roman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51950"/>
            <a:ext cx="28860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 u="none">
                <a:latin typeface="Times New Roman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97300" y="9251950"/>
            <a:ext cx="288131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u="none">
                <a:latin typeface="Times New Roman"/>
              </a:defRPr>
            </a:lvl1pPr>
          </a:lstStyle>
          <a:p>
            <a:pPr>
              <a:defRPr/>
            </a:pPr>
            <a:fld id="{8475EAD7-224D-4C79-AC51-C38C06C21B7C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827853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13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 u="none">
                <a:latin typeface="Times New Roman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63963" y="0"/>
            <a:ext cx="2881312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u="none">
                <a:latin typeface="Times New Roman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85825" y="736600"/>
            <a:ext cx="4883150" cy="36623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109275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4"/>
          <p:cNvCxnSpPr>
            <a:cxnSpLocks noChangeShapeType="1"/>
          </p:cNvCxnSpPr>
          <p:nvPr userDrawn="1"/>
        </p:nvCxnSpPr>
        <p:spPr bwMode="auto">
          <a:xfrm>
            <a:off x="0" y="1196975"/>
            <a:ext cx="9144000" cy="0"/>
          </a:xfrm>
          <a:prstGeom prst="line">
            <a:avLst/>
          </a:prstGeom>
          <a:noFill/>
          <a:ln w="28575" algn="ctr">
            <a:solidFill>
              <a:srgbClr val="00206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136585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m 12" descr="desenho_campus_inmetr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6038"/>
            <a:ext cx="813752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m 7" descr="Assinatura_Inmetro_Mdic_Gov_20113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60350"/>
            <a:ext cx="3335337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77" r:id="rId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FFCC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9FF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FFCC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9"/>
          <p:cNvSpPr>
            <a:spLocks noChangeArrowheads="1"/>
          </p:cNvSpPr>
          <p:nvPr/>
        </p:nvSpPr>
        <p:spPr bwMode="auto">
          <a:xfrm flipV="1">
            <a:off x="0" y="6165850"/>
            <a:ext cx="9144000" cy="692150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endParaRPr lang="pt-BR" dirty="0"/>
          </a:p>
        </p:txBody>
      </p:sp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0" y="6092825"/>
            <a:ext cx="91440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ctr">
            <a:spAutoFit/>
          </a:bodyPr>
          <a:lstStyle/>
          <a:p>
            <a:endParaRPr lang="pt-BR" sz="1200" b="0" i="1" u="none" dirty="0">
              <a:latin typeface="Arial" charset="0"/>
            </a:endParaRPr>
          </a:p>
          <a:p>
            <a:r>
              <a:rPr lang="pt-BR" sz="1800" b="0" i="1" u="none" dirty="0" err="1">
                <a:latin typeface="Arial Rounded MT Bold" pitchFamily="34" charset="0"/>
              </a:rPr>
              <a:t>Dplad</a:t>
            </a:r>
            <a:r>
              <a:rPr lang="pt-BR" sz="1800" b="0" i="1" u="none" dirty="0">
                <a:latin typeface="Arial Rounded MT Bold" pitchFamily="34" charset="0"/>
              </a:rPr>
              <a:t>/</a:t>
            </a:r>
            <a:r>
              <a:rPr lang="pt-BR" sz="1800" b="0" i="1" u="none" dirty="0" err="1">
                <a:latin typeface="Arial Rounded MT Bold" pitchFamily="34" charset="0"/>
              </a:rPr>
              <a:t>Dgcor</a:t>
            </a:r>
            <a:endParaRPr lang="en-US" sz="1800" i="1" u="none" dirty="0">
              <a:latin typeface="Arial Rounded MT Bold" pitchFamily="34" charset="0"/>
            </a:endParaRPr>
          </a:p>
          <a:p>
            <a:endParaRPr lang="pt-BR" sz="1200" u="none" dirty="0">
              <a:latin typeface="Arial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611560" y="2313454"/>
            <a:ext cx="792088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4400" u="none" dirty="0" smtClean="0">
                <a:solidFill>
                  <a:srgbClr val="000066"/>
                </a:solidFill>
                <a:latin typeface="Arial" charset="0"/>
              </a:rPr>
              <a:t>Pesquisa de Satisfação dos </a:t>
            </a:r>
            <a:r>
              <a:rPr lang="pt-BR" sz="44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44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</a:t>
            </a:r>
            <a:r>
              <a:rPr lang="pt-BR" sz="4400" u="none" dirty="0" smtClean="0">
                <a:solidFill>
                  <a:srgbClr val="002060"/>
                </a:solidFill>
                <a:latin typeface="Arial Rounded MT Bold" pitchFamily="34" charset="0"/>
              </a:rPr>
              <a:t>Conformidade</a:t>
            </a:r>
            <a:endParaRPr lang="pt-BR" sz="4400" u="none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tângulo 1"/>
          <p:cNvSpPr>
            <a:spLocks noChangeArrowheads="1"/>
          </p:cNvSpPr>
          <p:nvPr/>
        </p:nvSpPr>
        <p:spPr bwMode="auto">
          <a:xfrm>
            <a:off x="107504" y="1484784"/>
            <a:ext cx="28384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s-AR" b="0" u="none" dirty="0">
                <a:solidFill>
                  <a:srgbClr val="002060"/>
                </a:solidFill>
                <a:latin typeface="Arial Rounded MT Bold" pitchFamily="34" charset="0"/>
              </a:rPr>
              <a:t>Objetivo Principal</a:t>
            </a:r>
            <a:endParaRPr lang="pt-BR" b="0" u="none" dirty="0">
              <a:latin typeface="Arial Rounded MT Bold" pitchFamily="34" charset="0"/>
            </a:endParaRPr>
          </a:p>
        </p:txBody>
      </p:sp>
      <p:sp>
        <p:nvSpPr>
          <p:cNvPr id="4100" name="Retângulo 3"/>
          <p:cNvSpPr>
            <a:spLocks noChangeArrowheads="1"/>
          </p:cNvSpPr>
          <p:nvPr/>
        </p:nvSpPr>
        <p:spPr bwMode="auto">
          <a:xfrm>
            <a:off x="107504" y="2823319"/>
            <a:ext cx="151304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s-AR" b="0" u="none" dirty="0">
                <a:solidFill>
                  <a:srgbClr val="002060"/>
                </a:solidFill>
                <a:latin typeface="Arial Rounded MT Bold" pitchFamily="34" charset="0"/>
              </a:rPr>
              <a:t>Universo</a:t>
            </a:r>
            <a:endParaRPr lang="pt-BR" b="0" u="none" dirty="0">
              <a:latin typeface="Arial Rounded MT Bold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79512" y="2001034"/>
            <a:ext cx="8856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2000" u="none" dirty="0" smtClean="0">
                <a:solidFill>
                  <a:schemeClr val="bg2"/>
                </a:solidFill>
                <a:sym typeface="Wingdings" pitchFamily="2" charset="2"/>
              </a:rPr>
              <a:t> </a:t>
            </a:r>
            <a:r>
              <a:rPr lang="pt-BR" sz="2000" u="none" dirty="0">
                <a:solidFill>
                  <a:schemeClr val="bg2"/>
                </a:solidFill>
                <a:sym typeface="Wingdings" pitchFamily="2" charset="2"/>
              </a:rPr>
              <a:t>A</a:t>
            </a:r>
            <a:r>
              <a:rPr lang="pt-BR" sz="2000" u="none" dirty="0" smtClean="0">
                <a:solidFill>
                  <a:schemeClr val="bg2"/>
                </a:solidFill>
              </a:rPr>
              <a:t>valiar </a:t>
            </a:r>
            <a:r>
              <a:rPr lang="pt-BR" sz="2000" u="none" dirty="0">
                <a:solidFill>
                  <a:schemeClr val="bg2"/>
                </a:solidFill>
              </a:rPr>
              <a:t>os serviços dos organismos de avaliação da conformidade acreditados pelo Inmetro</a:t>
            </a:r>
            <a:r>
              <a:rPr lang="pt-BR" sz="2000" u="none" dirty="0" smtClean="0">
                <a:solidFill>
                  <a:schemeClr val="bg2"/>
                </a:solidFill>
              </a:rPr>
              <a:t> </a:t>
            </a:r>
            <a:endParaRPr lang="pt-BR" sz="2000" u="none" dirty="0">
              <a:solidFill>
                <a:schemeClr val="bg2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64524" y="3388930"/>
            <a:ext cx="8856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2000" u="none" dirty="0" smtClean="0">
                <a:solidFill>
                  <a:schemeClr val="bg2"/>
                </a:solidFill>
                <a:sym typeface="Wingdings" pitchFamily="2" charset="2"/>
              </a:rPr>
              <a:t> </a:t>
            </a:r>
            <a:r>
              <a:rPr lang="pt-BR" sz="2000" u="none" dirty="0">
                <a:solidFill>
                  <a:schemeClr val="bg2"/>
                </a:solidFill>
                <a:sym typeface="Wingdings" pitchFamily="2" charset="2"/>
              </a:rPr>
              <a:t>U</a:t>
            </a:r>
            <a:r>
              <a:rPr lang="pt-BR" sz="2000" u="none" dirty="0" smtClean="0">
                <a:solidFill>
                  <a:schemeClr val="bg2"/>
                </a:solidFill>
              </a:rPr>
              <a:t>suários </a:t>
            </a:r>
            <a:r>
              <a:rPr lang="pt-BR" sz="2000" u="none" dirty="0">
                <a:solidFill>
                  <a:schemeClr val="bg2"/>
                </a:solidFill>
              </a:rPr>
              <a:t>de laboratórios e organismos de certificação e inspeção </a:t>
            </a:r>
          </a:p>
        </p:txBody>
      </p:sp>
      <p:sp>
        <p:nvSpPr>
          <p:cNvPr id="8" name="Retângulo 1"/>
          <p:cNvSpPr>
            <a:spLocks noChangeArrowheads="1"/>
          </p:cNvSpPr>
          <p:nvPr/>
        </p:nvSpPr>
        <p:spPr bwMode="auto">
          <a:xfrm>
            <a:off x="107504" y="4005064"/>
            <a:ext cx="14497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s-AR" b="0" u="none" dirty="0">
                <a:solidFill>
                  <a:srgbClr val="002060"/>
                </a:solidFill>
                <a:latin typeface="Arial Rounded MT Bold" pitchFamily="34" charset="0"/>
              </a:rPr>
              <a:t>Amostra</a:t>
            </a:r>
            <a:endParaRPr lang="pt-BR" b="0" u="none" dirty="0">
              <a:latin typeface="Arial Rounded MT Bold" pitchFamily="34" charset="0"/>
            </a:endParaRPr>
          </a:p>
        </p:txBody>
      </p:sp>
      <p:sp>
        <p:nvSpPr>
          <p:cNvPr id="9" name="Retângulo 2"/>
          <p:cNvSpPr>
            <a:spLocks noChangeArrowheads="1"/>
          </p:cNvSpPr>
          <p:nvPr/>
        </p:nvSpPr>
        <p:spPr bwMode="auto">
          <a:xfrm>
            <a:off x="219074" y="4647907"/>
            <a:ext cx="8601397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pt-BR" sz="2000" u="none" dirty="0" smtClean="0">
                <a:solidFill>
                  <a:schemeClr val="bg2"/>
                </a:solidFill>
                <a:sym typeface="Wingdings" pitchFamily="2" charset="2"/>
              </a:rPr>
              <a:t></a:t>
            </a:r>
            <a:r>
              <a:rPr lang="pt-BR" sz="2000" u="none" dirty="0" smtClean="0">
                <a:solidFill>
                  <a:schemeClr val="bg2"/>
                </a:solidFill>
              </a:rPr>
              <a:t> N = 22.122 </a:t>
            </a:r>
            <a:r>
              <a:rPr lang="pt-BR" sz="2000" u="none" dirty="0">
                <a:solidFill>
                  <a:schemeClr val="bg2"/>
                </a:solidFill>
              </a:rPr>
              <a:t>(população) - total de pessoas da base cadastral</a:t>
            </a:r>
          </a:p>
          <a:p>
            <a:pPr algn="just">
              <a:spcBef>
                <a:spcPct val="20000"/>
              </a:spcBef>
              <a:buFont typeface="Wingdings" pitchFamily="2" charset="2"/>
              <a:buChar char="v"/>
            </a:pPr>
            <a:endParaRPr lang="pt-BR" sz="2000" u="none" dirty="0">
              <a:solidFill>
                <a:schemeClr val="bg2"/>
              </a:solidFill>
            </a:endParaRPr>
          </a:p>
          <a:p>
            <a:pPr algn="just">
              <a:spcBef>
                <a:spcPct val="20000"/>
              </a:spcBef>
            </a:pPr>
            <a:r>
              <a:rPr lang="es-AR" sz="2000" u="none" dirty="0" smtClean="0">
                <a:solidFill>
                  <a:schemeClr val="bg2"/>
                </a:solidFill>
                <a:sym typeface="Wingdings" pitchFamily="2" charset="2"/>
              </a:rPr>
              <a:t></a:t>
            </a:r>
            <a:r>
              <a:rPr lang="es-AR" sz="2000" u="none" dirty="0" smtClean="0">
                <a:solidFill>
                  <a:schemeClr val="bg2"/>
                </a:solidFill>
              </a:rPr>
              <a:t> </a:t>
            </a:r>
            <a:r>
              <a:rPr lang="pt-BR" sz="2000" u="none" dirty="0">
                <a:solidFill>
                  <a:schemeClr val="bg2"/>
                </a:solidFill>
              </a:rPr>
              <a:t>n</a:t>
            </a:r>
            <a:r>
              <a:rPr lang="pt-BR" sz="2000" u="none" dirty="0" smtClean="0">
                <a:solidFill>
                  <a:schemeClr val="bg2"/>
                </a:solidFill>
              </a:rPr>
              <a:t> = 1277 </a:t>
            </a:r>
            <a:r>
              <a:rPr lang="pt-BR" sz="2000" u="none" dirty="0">
                <a:solidFill>
                  <a:schemeClr val="bg2"/>
                </a:solidFill>
              </a:rPr>
              <a:t>(amostra) - total de pessoas que responderam o questionário</a:t>
            </a:r>
          </a:p>
          <a:p>
            <a:pPr algn="just">
              <a:spcBef>
                <a:spcPct val="20000"/>
              </a:spcBef>
              <a:buFont typeface="Wingdings" pitchFamily="2" charset="2"/>
              <a:buChar char="v"/>
            </a:pPr>
            <a:endParaRPr lang="es-AR" sz="2000" u="none" dirty="0">
              <a:solidFill>
                <a:schemeClr val="bg2"/>
              </a:solidFill>
            </a:endParaRPr>
          </a:p>
          <a:p>
            <a:pPr algn="just">
              <a:spcBef>
                <a:spcPct val="20000"/>
              </a:spcBef>
            </a:pPr>
            <a:r>
              <a:rPr lang="es-AR" sz="2000" u="none" dirty="0" smtClean="0">
                <a:solidFill>
                  <a:schemeClr val="bg2"/>
                </a:solidFill>
                <a:sym typeface="Wingdings" pitchFamily="2" charset="2"/>
              </a:rPr>
              <a:t></a:t>
            </a:r>
            <a:r>
              <a:rPr lang="es-AR" sz="2000" u="none" dirty="0" smtClean="0">
                <a:solidFill>
                  <a:schemeClr val="bg2"/>
                </a:solidFill>
              </a:rPr>
              <a:t> </a:t>
            </a:r>
            <a:r>
              <a:rPr lang="pt-BR" sz="2000" u="none" dirty="0">
                <a:solidFill>
                  <a:schemeClr val="bg2"/>
                </a:solidFill>
              </a:rPr>
              <a:t>e</a:t>
            </a:r>
            <a:r>
              <a:rPr lang="pt-BR" sz="2000" u="none" dirty="0" smtClean="0">
                <a:solidFill>
                  <a:schemeClr val="bg2"/>
                </a:solidFill>
              </a:rPr>
              <a:t> = 2,74 % </a:t>
            </a:r>
            <a:r>
              <a:rPr lang="pt-BR" sz="2000" u="none" dirty="0">
                <a:solidFill>
                  <a:schemeClr val="bg2"/>
                </a:solidFill>
              </a:rPr>
              <a:t>(erro amostral)</a:t>
            </a:r>
          </a:p>
        </p:txBody>
      </p:sp>
      <p:sp>
        <p:nvSpPr>
          <p:cNvPr id="10" name="CaixaDeTexto 9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tângulo 1"/>
          <p:cNvSpPr>
            <a:spLocks noChangeArrowheads="1"/>
          </p:cNvSpPr>
          <p:nvPr/>
        </p:nvSpPr>
        <p:spPr bwMode="auto">
          <a:xfrm>
            <a:off x="179512" y="2918554"/>
            <a:ext cx="8691685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s-AR" sz="4400" b="0" u="none" dirty="0" smtClean="0">
                <a:solidFill>
                  <a:srgbClr val="002060"/>
                </a:solidFill>
                <a:latin typeface="Arial Rounded MT Bold" pitchFamily="34" charset="0"/>
              </a:rPr>
              <a:t>PERFIL DAS EMPRESAS PESQUISADAS</a:t>
            </a:r>
            <a:endParaRPr lang="pt-BR" sz="4400" b="0" u="none" dirty="0">
              <a:latin typeface="Arial Rounded MT Bold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</p:spTree>
    <p:extLst>
      <p:ext uri="{BB962C8B-B14F-4D97-AF65-F5344CB8AC3E}">
        <p14:creationId xmlns:p14="http://schemas.microsoft.com/office/powerpoint/2010/main" val="1742879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48" y="1507947"/>
            <a:ext cx="7918935" cy="4960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ixaDeTexto 4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</p:spTree>
    <p:extLst>
      <p:ext uri="{BB962C8B-B14F-4D97-AF65-F5344CB8AC3E}">
        <p14:creationId xmlns:p14="http://schemas.microsoft.com/office/powerpoint/2010/main" val="391666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268760"/>
            <a:ext cx="6408712" cy="5521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2828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sp>
        <p:nvSpPr>
          <p:cNvPr id="2" name="Retângulo 1"/>
          <p:cNvSpPr/>
          <p:nvPr/>
        </p:nvSpPr>
        <p:spPr>
          <a:xfrm>
            <a:off x="1872208" y="1311151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u="none" dirty="0" smtClean="0">
                <a:solidFill>
                  <a:schemeClr val="bg2"/>
                </a:solidFill>
              </a:rPr>
              <a:t>Setor </a:t>
            </a:r>
            <a:r>
              <a:rPr lang="pt-BR" u="none" dirty="0">
                <a:solidFill>
                  <a:schemeClr val="bg2"/>
                </a:solidFill>
              </a:rPr>
              <a:t>de </a:t>
            </a:r>
            <a:r>
              <a:rPr lang="pt-BR" u="none" dirty="0" smtClean="0">
                <a:solidFill>
                  <a:schemeClr val="bg2"/>
                </a:solidFill>
              </a:rPr>
              <a:t>atuação da empresa</a:t>
            </a:r>
            <a:endParaRPr lang="pt-BR" u="none" dirty="0">
              <a:solidFill>
                <a:schemeClr val="bg2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48" y="1709752"/>
            <a:ext cx="8816948" cy="5092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5768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tângulo 1"/>
          <p:cNvSpPr>
            <a:spLocks noChangeArrowheads="1"/>
          </p:cNvSpPr>
          <p:nvPr/>
        </p:nvSpPr>
        <p:spPr bwMode="auto">
          <a:xfrm>
            <a:off x="251520" y="2990562"/>
            <a:ext cx="8691685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s-AR" sz="4400" b="0" u="none" dirty="0" smtClean="0">
                <a:solidFill>
                  <a:srgbClr val="002060"/>
                </a:solidFill>
                <a:latin typeface="Arial Rounded MT Bold" pitchFamily="34" charset="0"/>
              </a:rPr>
              <a:t>ORGANISMOS DE AVALIAÇÃO DA CONFORMIDADE</a:t>
            </a:r>
            <a:endParaRPr lang="pt-BR" sz="4400" b="0" u="none" dirty="0">
              <a:latin typeface="Arial Rounded MT Bold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</p:spTree>
    <p:extLst>
      <p:ext uri="{BB962C8B-B14F-4D97-AF65-F5344CB8AC3E}">
        <p14:creationId xmlns:p14="http://schemas.microsoft.com/office/powerpoint/2010/main" val="3854559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sp>
        <p:nvSpPr>
          <p:cNvPr id="3" name="Retângulo 2"/>
          <p:cNvSpPr/>
          <p:nvPr/>
        </p:nvSpPr>
        <p:spPr>
          <a:xfrm>
            <a:off x="852556" y="1484784"/>
            <a:ext cx="71758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u="none" dirty="0" smtClean="0">
                <a:solidFill>
                  <a:schemeClr val="bg2"/>
                </a:solidFill>
              </a:rPr>
              <a:t>Tipo </a:t>
            </a:r>
            <a:r>
              <a:rPr lang="pt-BR" u="none" dirty="0">
                <a:solidFill>
                  <a:schemeClr val="bg2"/>
                </a:solidFill>
              </a:rPr>
              <a:t>de Organismo de Avaliação da </a:t>
            </a:r>
            <a:r>
              <a:rPr lang="pt-BR" u="none" dirty="0" smtClean="0">
                <a:solidFill>
                  <a:schemeClr val="bg2"/>
                </a:solidFill>
              </a:rPr>
              <a:t>Conformidade Número de entrevistados</a:t>
            </a:r>
            <a:endParaRPr lang="pt-BR" u="none" dirty="0">
              <a:solidFill>
                <a:schemeClr val="bg2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64904"/>
            <a:ext cx="8621728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562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268760"/>
            <a:ext cx="5832648" cy="522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287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sp>
        <p:nvSpPr>
          <p:cNvPr id="2" name="Retângulo 1"/>
          <p:cNvSpPr/>
          <p:nvPr/>
        </p:nvSpPr>
        <p:spPr>
          <a:xfrm>
            <a:off x="109450" y="1340768"/>
            <a:ext cx="90345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u="none" dirty="0" smtClean="0">
                <a:solidFill>
                  <a:schemeClr val="bg2"/>
                </a:solidFill>
              </a:rPr>
              <a:t>Motivos que </a:t>
            </a:r>
            <a:r>
              <a:rPr lang="pt-BR" u="none" dirty="0">
                <a:solidFill>
                  <a:schemeClr val="bg2"/>
                </a:solidFill>
              </a:rPr>
              <a:t>levaram </a:t>
            </a:r>
            <a:r>
              <a:rPr lang="pt-BR" u="none" dirty="0" smtClean="0">
                <a:solidFill>
                  <a:schemeClr val="bg2"/>
                </a:solidFill>
              </a:rPr>
              <a:t>a </a:t>
            </a:r>
            <a:r>
              <a:rPr lang="pt-BR" u="none" dirty="0">
                <a:solidFill>
                  <a:schemeClr val="bg2"/>
                </a:solidFill>
              </a:rPr>
              <a:t>recorrer a um organismo de avaliação da conformidade do </a:t>
            </a:r>
            <a:r>
              <a:rPr lang="pt-BR" u="none" dirty="0" smtClean="0">
                <a:solidFill>
                  <a:schemeClr val="bg2"/>
                </a:solidFill>
              </a:rPr>
              <a:t>exterior</a:t>
            </a:r>
            <a:endParaRPr lang="pt-BR" u="none" dirty="0">
              <a:solidFill>
                <a:schemeClr val="bg2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290" y="2174514"/>
            <a:ext cx="7560840" cy="4541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559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sp>
        <p:nvSpPr>
          <p:cNvPr id="4" name="Retângulo 3"/>
          <p:cNvSpPr/>
          <p:nvPr/>
        </p:nvSpPr>
        <p:spPr>
          <a:xfrm>
            <a:off x="323528" y="6033482"/>
            <a:ext cx="83952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b="0" u="none" dirty="0" smtClean="0">
                <a:solidFill>
                  <a:schemeClr val="bg2"/>
                </a:solidFill>
              </a:rPr>
              <a:t>Credibilidade da marca aparece com o principal motivo que levaram as empresas a recorrerem a um organismo de avaliação do exterior.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85" y="1484784"/>
            <a:ext cx="7136799" cy="4354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480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699" y="1772816"/>
            <a:ext cx="7581741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5949280"/>
            <a:ext cx="5868937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tângulo 6"/>
          <p:cNvSpPr/>
          <p:nvPr/>
        </p:nvSpPr>
        <p:spPr>
          <a:xfrm>
            <a:off x="35496" y="1124744"/>
            <a:ext cx="88885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u="none" dirty="0" smtClean="0">
                <a:solidFill>
                  <a:srgbClr val="002060"/>
                </a:solidFill>
              </a:rPr>
              <a:t>Nota </a:t>
            </a:r>
            <a:r>
              <a:rPr lang="pt-BR" u="none" dirty="0">
                <a:solidFill>
                  <a:srgbClr val="002060"/>
                </a:solidFill>
              </a:rPr>
              <a:t>média de satisfação geral com os serviços </a:t>
            </a:r>
            <a:r>
              <a:rPr lang="pt-BR" u="none" dirty="0" smtClean="0">
                <a:solidFill>
                  <a:srgbClr val="002060"/>
                </a:solidFill>
              </a:rPr>
              <a:t>prestados pelos OAC</a:t>
            </a:r>
            <a:endParaRPr lang="pt-BR" u="none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8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685800" y="1268413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t-BR" sz="3200" dirty="0">
                <a:solidFill>
                  <a:srgbClr val="000066"/>
                </a:solidFill>
                <a:latin typeface="Arial" charset="0"/>
              </a:rPr>
              <a:t>Coeficiente Alpha de Cronbach</a:t>
            </a:r>
          </a:p>
        </p:txBody>
      </p:sp>
      <p:sp>
        <p:nvSpPr>
          <p:cNvPr id="4" name="Retângulo 1"/>
          <p:cNvSpPr>
            <a:spLocks noChangeArrowheads="1"/>
          </p:cNvSpPr>
          <p:nvPr/>
        </p:nvSpPr>
        <p:spPr bwMode="auto">
          <a:xfrm>
            <a:off x="107950" y="2022475"/>
            <a:ext cx="89281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pt-BR" sz="1600" b="0" u="none">
                <a:solidFill>
                  <a:srgbClr val="002060"/>
                </a:solidFill>
                <a:latin typeface="Arial Rounded MT Bold" pitchFamily="34" charset="0"/>
              </a:rPr>
              <a:t>O coeficiente alfa de Cronbach estima a confiabilidade de um questionário aplicado em uma pesquisa. O  coeficiente mede a correlação entre respostas em um questionário através da análise do perfil das respostas dadas pelos respondentes. 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3200776"/>
              </p:ext>
            </p:extLst>
          </p:nvPr>
        </p:nvGraphicFramePr>
        <p:xfrm>
          <a:off x="179388" y="3062288"/>
          <a:ext cx="8785225" cy="1255135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4968648"/>
                <a:gridCol w="2160130"/>
                <a:gridCol w="1656447"/>
              </a:tblGrid>
              <a:tr h="432153">
                <a:tc>
                  <a:txBody>
                    <a:bodyPr/>
                    <a:lstStyle/>
                    <a:p>
                      <a:r>
                        <a:rPr lang="pt-BR" sz="1600" dirty="0" smtClean="0"/>
                        <a:t>Bloco</a:t>
                      </a:r>
                      <a:r>
                        <a:rPr lang="pt-BR" sz="1600" baseline="0" dirty="0" smtClean="0"/>
                        <a:t> de questões</a:t>
                      </a:r>
                      <a:endParaRPr lang="pt-BR" sz="1600" dirty="0"/>
                    </a:p>
                  </a:txBody>
                  <a:tcPr marL="91435" marR="91435" marT="45731" marB="4573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Alpha de Cronbach</a:t>
                      </a:r>
                      <a:endParaRPr lang="pt-BR" sz="1600" dirty="0"/>
                    </a:p>
                  </a:txBody>
                  <a:tcPr marL="91435" marR="91435" marT="45731" marB="4573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Confiabilidade</a:t>
                      </a:r>
                      <a:endParaRPr lang="pt-BR" sz="1600" dirty="0"/>
                    </a:p>
                  </a:txBody>
                  <a:tcPr marL="91435" marR="91435" marT="45731" marB="45731"/>
                </a:tc>
              </a:tr>
              <a:tr h="579261">
                <a:tc>
                  <a:txBody>
                    <a:bodyPr/>
                    <a:lstStyle/>
                    <a:p>
                      <a:r>
                        <a:rPr lang="pt-BR" sz="1600" dirty="0" smtClean="0"/>
                        <a:t>P12 -</a:t>
                      </a:r>
                      <a:r>
                        <a:rPr lang="pt-BR" sz="1600" baseline="0" dirty="0" smtClean="0"/>
                        <a:t> </a:t>
                      </a:r>
                      <a:r>
                        <a:rPr lang="pt-BR" sz="1600" dirty="0" smtClean="0"/>
                        <a:t>Como você avalia os serviços prestados por esses organismos de avaliação da conformidade para a sua empresa em relação a alguns itens listados abaixo</a:t>
                      </a:r>
                      <a:endParaRPr lang="pt-BR" sz="1600" dirty="0"/>
                    </a:p>
                  </a:txBody>
                  <a:tcPr marL="91435" marR="91435" marT="45731" marB="4573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0,8863123</a:t>
                      </a:r>
                      <a:endParaRPr lang="pt-BR" sz="1600" dirty="0"/>
                    </a:p>
                  </a:txBody>
                  <a:tcPr marL="91435" marR="91435" marT="45731" marB="4573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Boa</a:t>
                      </a:r>
                      <a:endParaRPr lang="pt-BR" sz="1600" dirty="0"/>
                    </a:p>
                  </a:txBody>
                  <a:tcPr marL="91435" marR="91435" marT="45731" marB="45731" anchor="ctr"/>
                </a:tc>
              </a:tr>
            </a:tbl>
          </a:graphicData>
        </a:graphic>
      </p:graphicFrame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5013325"/>
            <a:ext cx="3122612" cy="1733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419475" y="5068888"/>
            <a:ext cx="5113338" cy="1600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sz="1400" b="0" dirty="0">
                <a:solidFill>
                  <a:schemeClr val="bg2"/>
                </a:solidFill>
              </a:rPr>
              <a:t>Classificação conforme referência:</a:t>
            </a:r>
          </a:p>
          <a:p>
            <a:pPr algn="just">
              <a:defRPr/>
            </a:pPr>
            <a:endParaRPr lang="pt-BR" sz="1400" b="0" dirty="0">
              <a:solidFill>
                <a:schemeClr val="bg2"/>
              </a:solidFill>
            </a:endParaRPr>
          </a:p>
          <a:p>
            <a:pPr marL="285750" indent="-285750" algn="just"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pt-BR" sz="1400" b="0" u="none" dirty="0">
                <a:solidFill>
                  <a:schemeClr val="bg2"/>
                </a:solidFill>
              </a:rPr>
              <a:t>Pestana, M.H.; </a:t>
            </a:r>
            <a:r>
              <a:rPr lang="pt-BR" sz="1400" b="0" u="none" dirty="0" err="1">
                <a:solidFill>
                  <a:schemeClr val="bg2"/>
                </a:solidFill>
              </a:rPr>
              <a:t>Gagueiro</a:t>
            </a:r>
            <a:r>
              <a:rPr lang="pt-BR" sz="1400" b="0" u="none" dirty="0">
                <a:solidFill>
                  <a:schemeClr val="bg2"/>
                </a:solidFill>
              </a:rPr>
              <a:t>, J.N. (2005) “</a:t>
            </a:r>
            <a:r>
              <a:rPr lang="pt-BR" sz="1400" b="0" i="1" u="none" dirty="0">
                <a:solidFill>
                  <a:schemeClr val="bg2"/>
                </a:solidFill>
              </a:rPr>
              <a:t>Análise de Dados para Ciências Sociais”</a:t>
            </a:r>
            <a:r>
              <a:rPr lang="pt-BR" sz="1400" b="0" u="none" dirty="0">
                <a:solidFill>
                  <a:schemeClr val="bg2"/>
                </a:solidFill>
              </a:rPr>
              <a:t>. 4. ed. Editora </a:t>
            </a:r>
            <a:r>
              <a:rPr lang="pt-BR" sz="1400" b="0" u="none" dirty="0" err="1">
                <a:solidFill>
                  <a:schemeClr val="bg2"/>
                </a:solidFill>
              </a:rPr>
              <a:t>Síbalo</a:t>
            </a:r>
            <a:r>
              <a:rPr lang="pt-BR" sz="1400" b="0" u="none" dirty="0">
                <a:solidFill>
                  <a:schemeClr val="bg2"/>
                </a:solidFill>
              </a:rPr>
              <a:t>, Lisboa.</a:t>
            </a:r>
          </a:p>
          <a:p>
            <a:pPr algn="just">
              <a:buClr>
                <a:srgbClr val="FF0000"/>
              </a:buClr>
              <a:defRPr/>
            </a:pPr>
            <a:endParaRPr lang="pt-BR" sz="1400" b="0" u="none" dirty="0">
              <a:solidFill>
                <a:schemeClr val="bg2"/>
              </a:solidFill>
            </a:endParaRPr>
          </a:p>
          <a:p>
            <a:pPr marL="285750" indent="-285750" algn="just"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pt-BR" sz="1400" b="0" u="none" dirty="0">
                <a:solidFill>
                  <a:schemeClr val="bg2"/>
                </a:solidFill>
              </a:rPr>
              <a:t>Hill M.M.; Hill A. (2000) “</a:t>
            </a:r>
            <a:r>
              <a:rPr lang="pt-BR" sz="1400" b="0" i="1" u="none" dirty="0">
                <a:solidFill>
                  <a:schemeClr val="bg2"/>
                </a:solidFill>
              </a:rPr>
              <a:t>Investigação por questionário”</a:t>
            </a:r>
            <a:r>
              <a:rPr lang="pt-BR" sz="1400" b="0" u="none" dirty="0">
                <a:solidFill>
                  <a:schemeClr val="bg2"/>
                </a:solidFill>
              </a:rPr>
              <a:t>. Editora </a:t>
            </a:r>
            <a:r>
              <a:rPr lang="pt-BR" sz="1400" b="0" u="none" dirty="0" err="1">
                <a:solidFill>
                  <a:schemeClr val="bg2"/>
                </a:solidFill>
              </a:rPr>
              <a:t>Síbalo</a:t>
            </a:r>
            <a:r>
              <a:rPr lang="pt-BR" sz="1400" b="0" u="none" dirty="0">
                <a:solidFill>
                  <a:schemeClr val="bg2"/>
                </a:solidFill>
              </a:rPr>
              <a:t>, Lisboa.</a:t>
            </a:r>
          </a:p>
        </p:txBody>
      </p:sp>
    </p:spTree>
    <p:extLst>
      <p:ext uri="{BB962C8B-B14F-4D97-AF65-F5344CB8AC3E}">
        <p14:creationId xmlns:p14="http://schemas.microsoft.com/office/powerpoint/2010/main" val="111929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sp>
        <p:nvSpPr>
          <p:cNvPr id="9" name="Retângulo 8"/>
          <p:cNvSpPr/>
          <p:nvPr/>
        </p:nvSpPr>
        <p:spPr>
          <a:xfrm>
            <a:off x="35496" y="1124744"/>
            <a:ext cx="88885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u="none" dirty="0" smtClean="0">
                <a:solidFill>
                  <a:srgbClr val="002060"/>
                </a:solidFill>
              </a:rPr>
              <a:t>Nota </a:t>
            </a:r>
            <a:r>
              <a:rPr lang="pt-BR" u="none" dirty="0">
                <a:solidFill>
                  <a:srgbClr val="002060"/>
                </a:solidFill>
              </a:rPr>
              <a:t>média de satisfação geral com os serviços </a:t>
            </a:r>
            <a:r>
              <a:rPr lang="pt-BR" u="none" dirty="0" smtClean="0">
                <a:solidFill>
                  <a:srgbClr val="002060"/>
                </a:solidFill>
              </a:rPr>
              <a:t>prestados pelos OAC</a:t>
            </a:r>
            <a:endParaRPr lang="pt-BR" u="none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7" y="1484783"/>
            <a:ext cx="6336705" cy="5280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9782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sp>
        <p:nvSpPr>
          <p:cNvPr id="9" name="Retângulo 8"/>
          <p:cNvSpPr/>
          <p:nvPr/>
        </p:nvSpPr>
        <p:spPr>
          <a:xfrm>
            <a:off x="35496" y="1124744"/>
            <a:ext cx="88885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u="none" dirty="0" smtClean="0">
                <a:solidFill>
                  <a:srgbClr val="002060"/>
                </a:solidFill>
              </a:rPr>
              <a:t>Nota </a:t>
            </a:r>
            <a:r>
              <a:rPr lang="pt-BR" u="none" dirty="0">
                <a:solidFill>
                  <a:srgbClr val="002060"/>
                </a:solidFill>
              </a:rPr>
              <a:t>média de satisfação geral com os serviços </a:t>
            </a:r>
            <a:r>
              <a:rPr lang="pt-BR" u="none" dirty="0" smtClean="0">
                <a:solidFill>
                  <a:srgbClr val="002060"/>
                </a:solidFill>
              </a:rPr>
              <a:t>prestados pelos OAC</a:t>
            </a:r>
            <a:endParaRPr lang="pt-BR" u="none" dirty="0">
              <a:solidFill>
                <a:srgbClr val="00206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575402"/>
            <a:ext cx="6624737" cy="5145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46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sp>
        <p:nvSpPr>
          <p:cNvPr id="2" name="Retângulo 1"/>
          <p:cNvSpPr/>
          <p:nvPr/>
        </p:nvSpPr>
        <p:spPr>
          <a:xfrm>
            <a:off x="109450" y="1268760"/>
            <a:ext cx="89270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u="none" dirty="0" smtClean="0">
                <a:solidFill>
                  <a:schemeClr val="bg2"/>
                </a:solidFill>
              </a:rPr>
              <a:t>Quais são os benefícios de utilizar o serviço de um OAC acreditado (por ordem de importância citada pelos entrevistados)</a:t>
            </a:r>
            <a:endParaRPr lang="pt-BR" u="none" dirty="0">
              <a:solidFill>
                <a:schemeClr val="bg2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454" y="2924944"/>
            <a:ext cx="7885994" cy="2987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tângulo 5"/>
          <p:cNvSpPr/>
          <p:nvPr/>
        </p:nvSpPr>
        <p:spPr>
          <a:xfrm>
            <a:off x="261850" y="2391271"/>
            <a:ext cx="89270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u="none" dirty="0" smtClean="0">
                <a:solidFill>
                  <a:schemeClr val="bg2"/>
                </a:solidFill>
              </a:rPr>
              <a:t>Ranking</a:t>
            </a:r>
            <a:endParaRPr lang="pt-BR" u="none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3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sp>
        <p:nvSpPr>
          <p:cNvPr id="2" name="Retângulo 1"/>
          <p:cNvSpPr/>
          <p:nvPr/>
        </p:nvSpPr>
        <p:spPr>
          <a:xfrm>
            <a:off x="109450" y="1268760"/>
            <a:ext cx="89270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u="none" dirty="0" smtClean="0">
                <a:solidFill>
                  <a:schemeClr val="bg2"/>
                </a:solidFill>
              </a:rPr>
              <a:t>Representante </a:t>
            </a:r>
            <a:r>
              <a:rPr lang="pt-BR" u="none" dirty="0">
                <a:solidFill>
                  <a:schemeClr val="bg2"/>
                </a:solidFill>
              </a:rPr>
              <a:t>de organismo de avaliação de conformidade </a:t>
            </a:r>
            <a:r>
              <a:rPr lang="pt-BR" u="none" dirty="0" smtClean="0">
                <a:solidFill>
                  <a:schemeClr val="bg2"/>
                </a:solidFill>
              </a:rPr>
              <a:t>teve conduta </a:t>
            </a:r>
            <a:r>
              <a:rPr lang="pt-BR" u="none" dirty="0">
                <a:solidFill>
                  <a:schemeClr val="bg2"/>
                </a:solidFill>
              </a:rPr>
              <a:t>que possa ser considerada desonesta ou que se valeu de algum tipo de </a:t>
            </a:r>
            <a:r>
              <a:rPr lang="pt-BR" u="none" dirty="0" smtClean="0">
                <a:solidFill>
                  <a:schemeClr val="bg2"/>
                </a:solidFill>
              </a:rPr>
              <a:t>constrangimento</a:t>
            </a:r>
            <a:endParaRPr lang="pt-BR" u="none" dirty="0">
              <a:solidFill>
                <a:schemeClr val="bg2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996953"/>
            <a:ext cx="3220327" cy="1932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133" y="3170379"/>
            <a:ext cx="4832350" cy="274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have esquerda 2"/>
          <p:cNvSpPr/>
          <p:nvPr/>
        </p:nvSpPr>
        <p:spPr bwMode="auto">
          <a:xfrm>
            <a:off x="4644008" y="2996952"/>
            <a:ext cx="354475" cy="1862033"/>
          </a:xfrm>
          <a:prstGeom prst="leftBrace">
            <a:avLst/>
          </a:prstGeom>
          <a:noFill/>
          <a:ln w="28575" cap="flat" cmpd="sng" algn="ctr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1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2499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2230" y="2708920"/>
            <a:ext cx="5657850" cy="311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ixaDeTexto 4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sp>
        <p:nvSpPr>
          <p:cNvPr id="2" name="Retângulo 1"/>
          <p:cNvSpPr/>
          <p:nvPr/>
        </p:nvSpPr>
        <p:spPr>
          <a:xfrm>
            <a:off x="103512" y="1340768"/>
            <a:ext cx="89329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u="none" dirty="0" smtClean="0">
                <a:solidFill>
                  <a:schemeClr val="bg2"/>
                </a:solidFill>
              </a:rPr>
              <a:t>Você ou sua empresa utiliza serviços </a:t>
            </a:r>
            <a:r>
              <a:rPr lang="pt-BR" u="none" dirty="0">
                <a:solidFill>
                  <a:schemeClr val="bg2"/>
                </a:solidFill>
              </a:rPr>
              <a:t>de organismos de avaliação da conformidade não acreditados pelo Inmetro? </a:t>
            </a:r>
          </a:p>
        </p:txBody>
      </p:sp>
      <p:sp>
        <p:nvSpPr>
          <p:cNvPr id="11" name="Chave esquerda 10"/>
          <p:cNvSpPr/>
          <p:nvPr/>
        </p:nvSpPr>
        <p:spPr bwMode="auto">
          <a:xfrm>
            <a:off x="5201189" y="3076722"/>
            <a:ext cx="306915" cy="1862033"/>
          </a:xfrm>
          <a:prstGeom prst="leftBrace">
            <a:avLst/>
          </a:prstGeom>
          <a:noFill/>
          <a:ln w="28575" cap="flat" cmpd="sng" algn="ctr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1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620" y="2924944"/>
            <a:ext cx="3600400" cy="2079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0661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44824"/>
            <a:ext cx="5981895" cy="4941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ixaDeTexto 4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sp>
        <p:nvSpPr>
          <p:cNvPr id="2" name="Retângulo 1"/>
          <p:cNvSpPr/>
          <p:nvPr/>
        </p:nvSpPr>
        <p:spPr>
          <a:xfrm>
            <a:off x="108204" y="1268760"/>
            <a:ext cx="88562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u="none" dirty="0" smtClean="0">
                <a:solidFill>
                  <a:schemeClr val="bg2"/>
                </a:solidFill>
              </a:rPr>
              <a:t>As </a:t>
            </a:r>
            <a:r>
              <a:rPr lang="pt-BR" u="none" dirty="0">
                <a:solidFill>
                  <a:schemeClr val="bg2"/>
                </a:solidFill>
              </a:rPr>
              <a:t>duas principais razões pelas quais </a:t>
            </a:r>
            <a:r>
              <a:rPr lang="pt-BR" u="none" dirty="0" smtClean="0">
                <a:solidFill>
                  <a:schemeClr val="bg2"/>
                </a:solidFill>
              </a:rPr>
              <a:t>trabalha </a:t>
            </a:r>
            <a:r>
              <a:rPr lang="pt-BR" u="none" dirty="0">
                <a:solidFill>
                  <a:schemeClr val="bg2"/>
                </a:solidFill>
              </a:rPr>
              <a:t>com organismos não </a:t>
            </a:r>
            <a:r>
              <a:rPr lang="pt-BR" u="none" dirty="0" smtClean="0">
                <a:solidFill>
                  <a:schemeClr val="bg2"/>
                </a:solidFill>
              </a:rPr>
              <a:t>acreditados</a:t>
            </a:r>
            <a:endParaRPr lang="pt-BR" u="none" dirty="0">
              <a:solidFill>
                <a:schemeClr val="bg2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5721926" y="5013176"/>
            <a:ext cx="338657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800" u="none" dirty="0" smtClean="0">
                <a:solidFill>
                  <a:schemeClr val="bg2"/>
                </a:solidFill>
              </a:rPr>
              <a:t>Dentre os quais destacam-se: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pt-BR" sz="1800" b="0" u="none" dirty="0" smtClean="0">
                <a:solidFill>
                  <a:schemeClr val="bg2"/>
                </a:solidFill>
              </a:rPr>
              <a:t>Dificuldade </a:t>
            </a:r>
            <a:r>
              <a:rPr lang="pt-BR" sz="1800" b="0" u="none" dirty="0">
                <a:solidFill>
                  <a:schemeClr val="bg2"/>
                </a:solidFill>
              </a:rPr>
              <a:t>de encontrar o serviço </a:t>
            </a:r>
            <a:r>
              <a:rPr lang="pt-BR" sz="1800" b="0" u="none" dirty="0" smtClean="0">
                <a:solidFill>
                  <a:schemeClr val="bg2"/>
                </a:solidFill>
              </a:rPr>
              <a:t>especifico.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pt-BR" sz="1800" b="0" u="none" dirty="0">
                <a:solidFill>
                  <a:schemeClr val="bg2"/>
                </a:solidFill>
              </a:rPr>
              <a:t>INEA - exigência do órgão ambiental de </a:t>
            </a:r>
            <a:r>
              <a:rPr lang="pt-BR" sz="1800" b="0" u="none" dirty="0" smtClean="0">
                <a:solidFill>
                  <a:schemeClr val="bg2"/>
                </a:solidFill>
              </a:rPr>
              <a:t>RJ.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pt-BR" sz="1800" b="0" u="none" dirty="0" smtClean="0">
                <a:solidFill>
                  <a:schemeClr val="bg2"/>
                </a:solidFill>
              </a:rPr>
              <a:t>Atender </a:t>
            </a:r>
            <a:r>
              <a:rPr lang="pt-BR" sz="1800" b="0" u="none" dirty="0">
                <a:solidFill>
                  <a:schemeClr val="bg2"/>
                </a:solidFill>
              </a:rPr>
              <a:t>a norma do </a:t>
            </a:r>
            <a:r>
              <a:rPr lang="pt-BR" sz="1800" b="0" u="none" dirty="0" smtClean="0">
                <a:solidFill>
                  <a:schemeClr val="bg2"/>
                </a:solidFill>
              </a:rPr>
              <a:t>FSC.</a:t>
            </a:r>
            <a:endParaRPr lang="pt-BR" sz="1800" b="0" u="none" dirty="0">
              <a:solidFill>
                <a:schemeClr val="bg2"/>
              </a:solidFill>
            </a:endParaRPr>
          </a:p>
        </p:txBody>
      </p:sp>
      <p:sp>
        <p:nvSpPr>
          <p:cNvPr id="4" name="Chave esquerda 3"/>
          <p:cNvSpPr/>
          <p:nvPr/>
        </p:nvSpPr>
        <p:spPr bwMode="auto">
          <a:xfrm>
            <a:off x="5561492" y="5059050"/>
            <a:ext cx="378660" cy="1610310"/>
          </a:xfrm>
          <a:prstGeom prst="leftBrace">
            <a:avLst/>
          </a:prstGeom>
          <a:noFill/>
          <a:ln w="12700" cap="flat" cmpd="sng" algn="ctr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1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cxnSp>
        <p:nvCxnSpPr>
          <p:cNvPr id="7" name="Conector de seta reta 6"/>
          <p:cNvCxnSpPr/>
          <p:nvPr/>
        </p:nvCxnSpPr>
        <p:spPr bwMode="auto">
          <a:xfrm flipV="1">
            <a:off x="5178426" y="5890339"/>
            <a:ext cx="383066" cy="33688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2"/>
            </a:solidFill>
            <a:prstDash val="solid"/>
            <a:round/>
            <a:headEnd type="none" w="sm" len="sm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37128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sp>
        <p:nvSpPr>
          <p:cNvPr id="2" name="Retângulo 1"/>
          <p:cNvSpPr/>
          <p:nvPr/>
        </p:nvSpPr>
        <p:spPr>
          <a:xfrm>
            <a:off x="166132" y="1340768"/>
            <a:ext cx="88703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u="none" dirty="0" smtClean="0">
                <a:solidFill>
                  <a:schemeClr val="bg2"/>
                </a:solidFill>
              </a:rPr>
              <a:t>Para </a:t>
            </a:r>
            <a:r>
              <a:rPr lang="pt-BR" u="none" dirty="0">
                <a:solidFill>
                  <a:schemeClr val="bg2"/>
                </a:solidFill>
              </a:rPr>
              <a:t>cada item abaixo, qual é o melhor, o organismo acreditado ou o não acreditado?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92" y="2564904"/>
            <a:ext cx="8900904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130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sp>
        <p:nvSpPr>
          <p:cNvPr id="2" name="Retângulo 1"/>
          <p:cNvSpPr/>
          <p:nvPr/>
        </p:nvSpPr>
        <p:spPr>
          <a:xfrm>
            <a:off x="92438" y="1258044"/>
            <a:ext cx="89440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u="none" dirty="0" smtClean="0">
                <a:solidFill>
                  <a:schemeClr val="bg2"/>
                </a:solidFill>
              </a:rPr>
              <a:t>Principais </a:t>
            </a:r>
            <a:r>
              <a:rPr lang="pt-BR" u="none" dirty="0">
                <a:solidFill>
                  <a:schemeClr val="bg2"/>
                </a:solidFill>
              </a:rPr>
              <a:t>fatores que </a:t>
            </a:r>
            <a:r>
              <a:rPr lang="pt-BR" u="none" dirty="0" smtClean="0">
                <a:solidFill>
                  <a:schemeClr val="bg2"/>
                </a:solidFill>
              </a:rPr>
              <a:t>levam </a:t>
            </a:r>
            <a:r>
              <a:rPr lang="pt-BR" u="none" dirty="0">
                <a:solidFill>
                  <a:schemeClr val="bg2"/>
                </a:solidFill>
              </a:rPr>
              <a:t>em </a:t>
            </a:r>
            <a:r>
              <a:rPr lang="pt-BR" u="none" dirty="0" smtClean="0">
                <a:solidFill>
                  <a:schemeClr val="bg2"/>
                </a:solidFill>
              </a:rPr>
              <a:t>consideração na escolha de um organismo de avaliação da conformidade </a:t>
            </a:r>
            <a:endParaRPr lang="pt-BR" u="none" dirty="0">
              <a:solidFill>
                <a:schemeClr val="bg2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16" y="2074338"/>
            <a:ext cx="7848872" cy="4706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6861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68760"/>
            <a:ext cx="7560840" cy="5455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0929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sp>
        <p:nvSpPr>
          <p:cNvPr id="2" name="Retângulo 1"/>
          <p:cNvSpPr/>
          <p:nvPr/>
        </p:nvSpPr>
        <p:spPr>
          <a:xfrm>
            <a:off x="109450" y="1268760"/>
            <a:ext cx="88550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u="none" dirty="0" smtClean="0">
                <a:solidFill>
                  <a:schemeClr val="bg2"/>
                </a:solidFill>
              </a:rPr>
              <a:t>Como </a:t>
            </a:r>
            <a:r>
              <a:rPr lang="pt-BR" u="none" dirty="0">
                <a:solidFill>
                  <a:schemeClr val="bg2"/>
                </a:solidFill>
              </a:rPr>
              <a:t>você soube da existência do organismo de avaliação de </a:t>
            </a:r>
            <a:r>
              <a:rPr lang="pt-BR" u="none" dirty="0" smtClean="0">
                <a:solidFill>
                  <a:schemeClr val="bg2"/>
                </a:solidFill>
              </a:rPr>
              <a:t>conformidade?</a:t>
            </a:r>
            <a:endParaRPr lang="pt-BR" u="none" dirty="0">
              <a:solidFill>
                <a:schemeClr val="bg2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22" y="2099757"/>
            <a:ext cx="7702910" cy="4627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4554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sp>
        <p:nvSpPr>
          <p:cNvPr id="2" name="Retângulo 1"/>
          <p:cNvSpPr/>
          <p:nvPr/>
        </p:nvSpPr>
        <p:spPr>
          <a:xfrm>
            <a:off x="110330" y="1275024"/>
            <a:ext cx="89261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u="none" dirty="0" smtClean="0">
                <a:solidFill>
                  <a:schemeClr val="bg2"/>
                </a:solidFill>
              </a:rPr>
              <a:t>Acesso ao site </a:t>
            </a:r>
            <a:r>
              <a:rPr lang="pt-BR" dirty="0" smtClean="0">
                <a:solidFill>
                  <a:schemeClr val="bg2"/>
                </a:solidFill>
              </a:rPr>
              <a:t>http</a:t>
            </a:r>
            <a:r>
              <a:rPr lang="pt-BR" dirty="0">
                <a:solidFill>
                  <a:schemeClr val="bg2"/>
                </a:solidFill>
              </a:rPr>
              <a:t>://</a:t>
            </a:r>
            <a:r>
              <a:rPr lang="pt-BR" dirty="0" smtClean="0">
                <a:solidFill>
                  <a:schemeClr val="bg2"/>
                </a:solidFill>
              </a:rPr>
              <a:t>www.inmetro.gov.br/credenciamento</a:t>
            </a:r>
            <a:endParaRPr lang="pt-BR" dirty="0">
              <a:solidFill>
                <a:schemeClr val="bg2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099610"/>
            <a:ext cx="6408712" cy="3849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4391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sp>
        <p:nvSpPr>
          <p:cNvPr id="2" name="Retângulo 1"/>
          <p:cNvSpPr/>
          <p:nvPr/>
        </p:nvSpPr>
        <p:spPr>
          <a:xfrm>
            <a:off x="123530" y="1340768"/>
            <a:ext cx="89129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u="none" dirty="0" smtClean="0">
                <a:solidFill>
                  <a:schemeClr val="bg2"/>
                </a:solidFill>
              </a:rPr>
              <a:t>Ao </a:t>
            </a:r>
            <a:r>
              <a:rPr lang="pt-BR" u="none" dirty="0">
                <a:solidFill>
                  <a:schemeClr val="bg2"/>
                </a:solidFill>
              </a:rPr>
              <a:t>acessar o site, quais as 2 principais informações procuradas?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562" y="1808825"/>
            <a:ext cx="8408910" cy="4963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37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sp>
        <p:nvSpPr>
          <p:cNvPr id="4" name="Retângulo 1"/>
          <p:cNvSpPr>
            <a:spLocks noChangeArrowheads="1"/>
          </p:cNvSpPr>
          <p:nvPr/>
        </p:nvSpPr>
        <p:spPr bwMode="auto">
          <a:xfrm>
            <a:off x="251520" y="3163615"/>
            <a:ext cx="869168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s-AR" sz="4400" b="0" u="none" dirty="0" smtClean="0">
                <a:solidFill>
                  <a:srgbClr val="002060"/>
                </a:solidFill>
                <a:latin typeface="Arial Rounded MT Bold" pitchFamily="34" charset="0"/>
              </a:rPr>
              <a:t>LABORATÓRIO</a:t>
            </a:r>
            <a:endParaRPr lang="pt-BR" sz="4400" b="0" u="none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0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sp>
        <p:nvSpPr>
          <p:cNvPr id="2" name="Retângulo 1"/>
          <p:cNvSpPr/>
          <p:nvPr/>
        </p:nvSpPr>
        <p:spPr>
          <a:xfrm>
            <a:off x="2254836" y="1381244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u="none" dirty="0" smtClean="0">
                <a:solidFill>
                  <a:schemeClr val="bg2"/>
                </a:solidFill>
              </a:rPr>
              <a:t>Escopo do laboratório</a:t>
            </a:r>
            <a:endParaRPr lang="pt-BR" u="none" dirty="0">
              <a:solidFill>
                <a:schemeClr val="bg2"/>
              </a:solidFill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80" y="1923683"/>
            <a:ext cx="8858899" cy="4448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3752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47980" y="6093296"/>
            <a:ext cx="8672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800" b="0" i="1" u="none" dirty="0" smtClean="0">
                <a:solidFill>
                  <a:schemeClr val="bg2"/>
                </a:solidFill>
              </a:rPr>
              <a:t>De acordo com testes estatísticos não há diferenças estatisticamente significativa entre as médias.</a:t>
            </a:r>
            <a:endParaRPr lang="pt-BR" sz="1800" b="0" i="1" u="none" dirty="0">
              <a:solidFill>
                <a:schemeClr val="bg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18" y="2297713"/>
            <a:ext cx="7425690" cy="3795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tângulo 7"/>
          <p:cNvSpPr/>
          <p:nvPr/>
        </p:nvSpPr>
        <p:spPr>
          <a:xfrm>
            <a:off x="116448" y="1270882"/>
            <a:ext cx="88885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u="none" dirty="0" smtClean="0">
                <a:solidFill>
                  <a:srgbClr val="002060"/>
                </a:solidFill>
              </a:rPr>
              <a:t>Nota </a:t>
            </a:r>
            <a:r>
              <a:rPr lang="pt-BR" u="none" dirty="0">
                <a:solidFill>
                  <a:srgbClr val="002060"/>
                </a:solidFill>
              </a:rPr>
              <a:t>média de satisfação geral com os serviços </a:t>
            </a:r>
            <a:r>
              <a:rPr lang="pt-BR" u="none" dirty="0" smtClean="0">
                <a:solidFill>
                  <a:srgbClr val="002060"/>
                </a:solidFill>
              </a:rPr>
              <a:t>prestados pelos Laboratórios</a:t>
            </a:r>
            <a:endParaRPr lang="pt-BR" u="none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30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sp>
        <p:nvSpPr>
          <p:cNvPr id="2" name="Retângulo 1"/>
          <p:cNvSpPr/>
          <p:nvPr/>
        </p:nvSpPr>
        <p:spPr>
          <a:xfrm>
            <a:off x="109450" y="1336992"/>
            <a:ext cx="87830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u="none" dirty="0">
                <a:solidFill>
                  <a:srgbClr val="002060"/>
                </a:solidFill>
              </a:rPr>
              <a:t>Motivos levaram sua empresa a recorrer a um </a:t>
            </a:r>
            <a:r>
              <a:rPr lang="pt-BR" u="none" dirty="0" smtClean="0">
                <a:solidFill>
                  <a:srgbClr val="002060"/>
                </a:solidFill>
              </a:rPr>
              <a:t>Laboratório acreditado </a:t>
            </a:r>
            <a:r>
              <a:rPr lang="pt-BR" u="none" dirty="0">
                <a:solidFill>
                  <a:srgbClr val="002060"/>
                </a:solidFill>
              </a:rPr>
              <a:t>do exterior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67989"/>
            <a:ext cx="8581451" cy="4357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5470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sp>
        <p:nvSpPr>
          <p:cNvPr id="7" name="Retângulo 6"/>
          <p:cNvSpPr/>
          <p:nvPr/>
        </p:nvSpPr>
        <p:spPr>
          <a:xfrm>
            <a:off x="109450" y="1268760"/>
            <a:ext cx="89270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u="none" dirty="0" smtClean="0">
                <a:solidFill>
                  <a:schemeClr val="bg2"/>
                </a:solidFill>
              </a:rPr>
              <a:t>Quais são os benefícios de utilizar o serviço de um Laboratório acreditado (por ordem de importância citada pelos entrevistados)</a:t>
            </a:r>
            <a:endParaRPr lang="pt-BR" u="none" dirty="0">
              <a:solidFill>
                <a:schemeClr val="bg2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597" y="2636912"/>
            <a:ext cx="6768752" cy="258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066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sp>
        <p:nvSpPr>
          <p:cNvPr id="4" name="Retângulo 3"/>
          <p:cNvSpPr/>
          <p:nvPr/>
        </p:nvSpPr>
        <p:spPr>
          <a:xfrm>
            <a:off x="109450" y="1336992"/>
            <a:ext cx="87830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u="none" dirty="0" smtClean="0">
                <a:solidFill>
                  <a:srgbClr val="002060"/>
                </a:solidFill>
              </a:rPr>
              <a:t>Principais </a:t>
            </a:r>
            <a:r>
              <a:rPr lang="pt-BR" u="none" dirty="0">
                <a:solidFill>
                  <a:srgbClr val="002060"/>
                </a:solidFill>
              </a:rPr>
              <a:t>fatores  na escolha de um </a:t>
            </a:r>
            <a:r>
              <a:rPr lang="pt-BR" u="none" dirty="0" smtClean="0">
                <a:solidFill>
                  <a:srgbClr val="002060"/>
                </a:solidFill>
              </a:rPr>
              <a:t>Laboratório</a:t>
            </a:r>
            <a:endParaRPr lang="pt-BR" u="none" dirty="0">
              <a:solidFill>
                <a:srgbClr val="00206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33" y="1798657"/>
            <a:ext cx="8877310" cy="4438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5760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sp>
        <p:nvSpPr>
          <p:cNvPr id="3" name="Retângulo 1"/>
          <p:cNvSpPr>
            <a:spLocks noChangeArrowheads="1"/>
          </p:cNvSpPr>
          <p:nvPr/>
        </p:nvSpPr>
        <p:spPr bwMode="auto">
          <a:xfrm>
            <a:off x="251520" y="3068960"/>
            <a:ext cx="869168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s-AR" sz="4400" b="0" u="none" dirty="0" smtClean="0">
                <a:solidFill>
                  <a:srgbClr val="002060"/>
                </a:solidFill>
                <a:latin typeface="Arial Rounded MT Bold" pitchFamily="34" charset="0"/>
              </a:rPr>
              <a:t>ORGANISMOS DE INSPEÇÃO</a:t>
            </a:r>
            <a:endParaRPr lang="pt-BR" sz="4400" b="0" u="none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969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sp>
        <p:nvSpPr>
          <p:cNvPr id="2" name="Retângulo 1"/>
          <p:cNvSpPr/>
          <p:nvPr/>
        </p:nvSpPr>
        <p:spPr>
          <a:xfrm>
            <a:off x="1835696" y="1455167"/>
            <a:ext cx="53103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u="none" dirty="0" smtClean="0">
                <a:solidFill>
                  <a:schemeClr val="bg2"/>
                </a:solidFill>
              </a:rPr>
              <a:t>Escopo </a:t>
            </a:r>
            <a:r>
              <a:rPr lang="pt-BR" u="none" dirty="0">
                <a:solidFill>
                  <a:schemeClr val="bg2"/>
                </a:solidFill>
              </a:rPr>
              <a:t>do organismo de </a:t>
            </a:r>
            <a:r>
              <a:rPr lang="pt-BR" u="none" dirty="0" smtClean="0">
                <a:solidFill>
                  <a:schemeClr val="bg2"/>
                </a:solidFill>
              </a:rPr>
              <a:t>inspeção</a:t>
            </a:r>
            <a:endParaRPr lang="pt-BR" u="none" dirty="0">
              <a:solidFill>
                <a:schemeClr val="bg2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18457"/>
            <a:ext cx="8632053" cy="429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580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147980" y="1412776"/>
            <a:ext cx="88885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u="none" dirty="0" smtClean="0">
                <a:solidFill>
                  <a:srgbClr val="002060"/>
                </a:solidFill>
              </a:rPr>
              <a:t>Nota </a:t>
            </a:r>
            <a:r>
              <a:rPr lang="pt-BR" u="none" dirty="0">
                <a:solidFill>
                  <a:srgbClr val="002060"/>
                </a:solidFill>
              </a:rPr>
              <a:t>média de satisfação geral com os serviços </a:t>
            </a:r>
            <a:r>
              <a:rPr lang="pt-BR" u="none" dirty="0" smtClean="0">
                <a:solidFill>
                  <a:srgbClr val="002060"/>
                </a:solidFill>
              </a:rPr>
              <a:t>prestados pelos Organismos de Inspeção</a:t>
            </a:r>
            <a:endParaRPr lang="pt-BR" u="none" dirty="0">
              <a:solidFill>
                <a:srgbClr val="00206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47980" y="6093296"/>
            <a:ext cx="8672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800" b="0" i="1" u="none" dirty="0" smtClean="0">
                <a:solidFill>
                  <a:schemeClr val="bg2"/>
                </a:solidFill>
              </a:rPr>
              <a:t>De acordo com testes estatísticos não há diferenças estatisticamente significativa entre as médias.</a:t>
            </a:r>
            <a:endParaRPr lang="pt-BR" sz="1800" b="0" i="1" u="none" dirty="0">
              <a:solidFill>
                <a:schemeClr val="bg2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804" y="2276872"/>
            <a:ext cx="7352612" cy="3782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334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sp>
        <p:nvSpPr>
          <p:cNvPr id="3" name="Retângulo 2"/>
          <p:cNvSpPr/>
          <p:nvPr/>
        </p:nvSpPr>
        <p:spPr>
          <a:xfrm>
            <a:off x="109450" y="1336992"/>
            <a:ext cx="87830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u="none" dirty="0">
                <a:solidFill>
                  <a:srgbClr val="002060"/>
                </a:solidFill>
              </a:rPr>
              <a:t>Motivos levaram sua empresa a recorrer a um </a:t>
            </a:r>
            <a:r>
              <a:rPr lang="pt-BR" u="none" dirty="0" smtClean="0">
                <a:solidFill>
                  <a:srgbClr val="002060"/>
                </a:solidFill>
              </a:rPr>
              <a:t>Organismo de inspeção </a:t>
            </a:r>
            <a:r>
              <a:rPr lang="pt-BR" u="none" dirty="0">
                <a:solidFill>
                  <a:srgbClr val="002060"/>
                </a:solidFill>
              </a:rPr>
              <a:t>do exterior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2" y="2194128"/>
            <a:ext cx="7344816" cy="4411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543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sp>
        <p:nvSpPr>
          <p:cNvPr id="6" name="Retângulo 5"/>
          <p:cNvSpPr/>
          <p:nvPr/>
        </p:nvSpPr>
        <p:spPr>
          <a:xfrm>
            <a:off x="109450" y="1268760"/>
            <a:ext cx="89270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u="none" dirty="0" smtClean="0">
                <a:solidFill>
                  <a:schemeClr val="bg2"/>
                </a:solidFill>
              </a:rPr>
              <a:t>Quais são os benefícios de utilizar o serviço de um Organismo de inspeção acreditado (por ordem de importância citada pelos entrevistados)</a:t>
            </a:r>
            <a:endParaRPr lang="pt-BR" u="none" dirty="0">
              <a:solidFill>
                <a:schemeClr val="bg2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621" y="2564904"/>
            <a:ext cx="6336704" cy="242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7892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sp>
        <p:nvSpPr>
          <p:cNvPr id="4" name="Retângulo 3"/>
          <p:cNvSpPr/>
          <p:nvPr/>
        </p:nvSpPr>
        <p:spPr>
          <a:xfrm>
            <a:off x="109450" y="1336992"/>
            <a:ext cx="87830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u="none" dirty="0" smtClean="0">
                <a:solidFill>
                  <a:srgbClr val="002060"/>
                </a:solidFill>
              </a:rPr>
              <a:t>Principais </a:t>
            </a:r>
            <a:r>
              <a:rPr lang="pt-BR" u="none" dirty="0">
                <a:solidFill>
                  <a:srgbClr val="002060"/>
                </a:solidFill>
              </a:rPr>
              <a:t>fatores  na escolha de um </a:t>
            </a:r>
            <a:r>
              <a:rPr lang="pt-BR" u="none" dirty="0" smtClean="0">
                <a:solidFill>
                  <a:srgbClr val="002060"/>
                </a:solidFill>
              </a:rPr>
              <a:t>Organismo de Inspeção</a:t>
            </a:r>
            <a:endParaRPr lang="pt-BR" u="none" dirty="0">
              <a:solidFill>
                <a:srgbClr val="00206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15" y="1972083"/>
            <a:ext cx="8934747" cy="4469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4887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sp>
        <p:nvSpPr>
          <p:cNvPr id="3" name="Retângulo 1"/>
          <p:cNvSpPr>
            <a:spLocks noChangeArrowheads="1"/>
          </p:cNvSpPr>
          <p:nvPr/>
        </p:nvSpPr>
        <p:spPr bwMode="auto">
          <a:xfrm>
            <a:off x="251520" y="2990562"/>
            <a:ext cx="8691685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s-AR" sz="4400" b="0" u="none" dirty="0" smtClean="0">
                <a:solidFill>
                  <a:srgbClr val="002060"/>
                </a:solidFill>
                <a:latin typeface="Arial Rounded MT Bold" pitchFamily="34" charset="0"/>
              </a:rPr>
              <a:t>ORGANISMOS DE CERTIFICAÇÃO</a:t>
            </a:r>
            <a:endParaRPr lang="pt-BR" sz="4400" b="0" u="none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389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sp>
        <p:nvSpPr>
          <p:cNvPr id="2" name="Retângulo 1"/>
          <p:cNvSpPr/>
          <p:nvPr/>
        </p:nvSpPr>
        <p:spPr>
          <a:xfrm>
            <a:off x="1331640" y="1268760"/>
            <a:ext cx="59766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u="none" dirty="0" smtClean="0">
                <a:solidFill>
                  <a:schemeClr val="bg2"/>
                </a:solidFill>
              </a:rPr>
              <a:t>Tipo </a:t>
            </a:r>
            <a:r>
              <a:rPr lang="pt-BR" u="none" dirty="0">
                <a:solidFill>
                  <a:schemeClr val="bg2"/>
                </a:solidFill>
              </a:rPr>
              <a:t>do organismo de </a:t>
            </a:r>
            <a:r>
              <a:rPr lang="pt-BR" u="none" dirty="0" smtClean="0">
                <a:solidFill>
                  <a:schemeClr val="bg2"/>
                </a:solidFill>
              </a:rPr>
              <a:t>certificação</a:t>
            </a:r>
            <a:endParaRPr lang="pt-BR" u="none" dirty="0">
              <a:solidFill>
                <a:schemeClr val="bg2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00808"/>
            <a:ext cx="8928992" cy="4754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353" y="4443934"/>
            <a:ext cx="3888433" cy="1983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6012160" y="4170566"/>
            <a:ext cx="2232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u="none" dirty="0" smtClean="0">
                <a:solidFill>
                  <a:schemeClr val="bg2"/>
                </a:solidFill>
              </a:rPr>
              <a:t>Inferior a 2%</a:t>
            </a:r>
            <a:endParaRPr lang="pt-BR" sz="1600" u="none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07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147980" y="1412776"/>
            <a:ext cx="88885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u="none" dirty="0" smtClean="0">
                <a:solidFill>
                  <a:srgbClr val="002060"/>
                </a:solidFill>
              </a:rPr>
              <a:t>Nota </a:t>
            </a:r>
            <a:r>
              <a:rPr lang="pt-BR" u="none" dirty="0">
                <a:solidFill>
                  <a:srgbClr val="002060"/>
                </a:solidFill>
              </a:rPr>
              <a:t>média de satisfação geral com os serviços </a:t>
            </a:r>
            <a:r>
              <a:rPr lang="pt-BR" u="none" dirty="0" smtClean="0">
                <a:solidFill>
                  <a:srgbClr val="002060"/>
                </a:solidFill>
              </a:rPr>
              <a:t>prestados pelos Organismos de Certificação</a:t>
            </a:r>
            <a:endParaRPr lang="pt-BR" u="none" dirty="0">
              <a:solidFill>
                <a:srgbClr val="00206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47980" y="6093296"/>
            <a:ext cx="8672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800" b="0" i="1" u="none" dirty="0" smtClean="0">
                <a:solidFill>
                  <a:schemeClr val="bg2"/>
                </a:solidFill>
              </a:rPr>
              <a:t>De acordo com testes estatísticos não há diferenças estatisticamente significativa entre as médias.</a:t>
            </a:r>
            <a:endParaRPr lang="pt-BR" sz="1800" b="0" i="1" u="none" dirty="0">
              <a:solidFill>
                <a:schemeClr val="bg2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234947"/>
            <a:ext cx="7416824" cy="3930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217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sp>
        <p:nvSpPr>
          <p:cNvPr id="3" name="Retângulo 2"/>
          <p:cNvSpPr/>
          <p:nvPr/>
        </p:nvSpPr>
        <p:spPr>
          <a:xfrm>
            <a:off x="109450" y="1336992"/>
            <a:ext cx="87830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u="none" dirty="0">
                <a:solidFill>
                  <a:srgbClr val="002060"/>
                </a:solidFill>
              </a:rPr>
              <a:t>Motivos levaram sua empresa a recorrer a um </a:t>
            </a:r>
            <a:r>
              <a:rPr lang="pt-BR" u="none" dirty="0" smtClean="0">
                <a:solidFill>
                  <a:srgbClr val="002060"/>
                </a:solidFill>
              </a:rPr>
              <a:t>Organismo de certificação do </a:t>
            </a:r>
            <a:r>
              <a:rPr lang="pt-BR" u="none" dirty="0">
                <a:solidFill>
                  <a:srgbClr val="002060"/>
                </a:solidFill>
              </a:rPr>
              <a:t>exterior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98896"/>
            <a:ext cx="8640960" cy="4385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902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sp>
        <p:nvSpPr>
          <p:cNvPr id="4" name="Retângulo 3"/>
          <p:cNvSpPr/>
          <p:nvPr/>
        </p:nvSpPr>
        <p:spPr>
          <a:xfrm>
            <a:off x="109450" y="1268760"/>
            <a:ext cx="89270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u="none" dirty="0" smtClean="0">
                <a:solidFill>
                  <a:schemeClr val="bg2"/>
                </a:solidFill>
              </a:rPr>
              <a:t>Quais são os benefícios de utilizar o serviço de um OAC acreditado (por ordem de importância citada pelos entrevistados)</a:t>
            </a:r>
            <a:endParaRPr lang="pt-BR" u="none" dirty="0">
              <a:solidFill>
                <a:schemeClr val="bg2"/>
              </a:solidFill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492896"/>
            <a:ext cx="6768752" cy="258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543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 flipH="1">
            <a:off x="109450" y="260648"/>
            <a:ext cx="403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200" u="none" dirty="0" smtClean="0">
                <a:solidFill>
                  <a:srgbClr val="002060"/>
                </a:solidFill>
                <a:latin typeface="Arial Rounded MT Bold" pitchFamily="34" charset="0"/>
              </a:rPr>
              <a:t>Clientes </a:t>
            </a:r>
            <a:r>
              <a:rPr lang="pt-BR" sz="2200" u="none" dirty="0">
                <a:solidFill>
                  <a:srgbClr val="002060"/>
                </a:solidFill>
                <a:latin typeface="Arial Rounded MT Bold" pitchFamily="34" charset="0"/>
              </a:rPr>
              <a:t>de Organismos de Avaliação da Conformidade</a:t>
            </a:r>
          </a:p>
        </p:txBody>
      </p:sp>
      <p:sp>
        <p:nvSpPr>
          <p:cNvPr id="4" name="Retângulo 3"/>
          <p:cNvSpPr/>
          <p:nvPr/>
        </p:nvSpPr>
        <p:spPr>
          <a:xfrm>
            <a:off x="109450" y="1336992"/>
            <a:ext cx="87830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u="none" dirty="0" smtClean="0">
                <a:solidFill>
                  <a:srgbClr val="002060"/>
                </a:solidFill>
              </a:rPr>
              <a:t>Principais </a:t>
            </a:r>
            <a:r>
              <a:rPr lang="pt-BR" u="none" dirty="0">
                <a:solidFill>
                  <a:srgbClr val="002060"/>
                </a:solidFill>
              </a:rPr>
              <a:t>fatores  na escolha de um </a:t>
            </a:r>
            <a:r>
              <a:rPr lang="pt-BR" u="none" dirty="0" smtClean="0">
                <a:solidFill>
                  <a:srgbClr val="002060"/>
                </a:solidFill>
              </a:rPr>
              <a:t>Organismo de Certificação</a:t>
            </a:r>
            <a:endParaRPr lang="pt-BR" u="none" dirty="0">
              <a:solidFill>
                <a:srgbClr val="00206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49" y="1778016"/>
            <a:ext cx="8894135" cy="4459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4887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eloPRESI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modeloPRESI.ppt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lnDef>
  </a:objectDefaults>
  <a:extraClrSchemeLst>
    <a:extraClrScheme>
      <a:clrScheme name="modeloPRESI.ppt 1">
        <a:dk1>
          <a:srgbClr val="5F5F5F"/>
        </a:dk1>
        <a:lt1>
          <a:srgbClr val="FFFFCC"/>
        </a:lt1>
        <a:dk2>
          <a:srgbClr val="000000"/>
        </a:dk2>
        <a:lt2>
          <a:srgbClr val="FFCC66"/>
        </a:lt2>
        <a:accent1>
          <a:srgbClr val="FF9933"/>
        </a:accent1>
        <a:accent2>
          <a:srgbClr val="CC0066"/>
        </a:accent2>
        <a:accent3>
          <a:srgbClr val="AAAAAA"/>
        </a:accent3>
        <a:accent4>
          <a:srgbClr val="DADAAE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PRESI.ppt 2">
        <a:dk1>
          <a:srgbClr val="000000"/>
        </a:dk1>
        <a:lt1>
          <a:srgbClr val="FFFFFF"/>
        </a:lt1>
        <a:dk2>
          <a:srgbClr val="FF9900"/>
        </a:dk2>
        <a:lt2>
          <a:srgbClr val="5F5F5F"/>
        </a:lt2>
        <a:accent1>
          <a:srgbClr val="FF9933"/>
        </a:accent1>
        <a:accent2>
          <a:srgbClr val="CC0066"/>
        </a:accent2>
        <a:accent3>
          <a:srgbClr val="FFFFFF"/>
        </a:accent3>
        <a:accent4>
          <a:srgbClr val="000000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PRESI.pp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C:\Publico\modeloPRESI.ppt</Template>
  <TotalTime>18538</TotalTime>
  <Words>985</Words>
  <Application>Microsoft Office PowerPoint</Application>
  <PresentationFormat>Apresentação na tela (4:3)</PresentationFormat>
  <Paragraphs>113</Paragraphs>
  <Slides>43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43</vt:i4>
      </vt:variant>
    </vt:vector>
  </HeadingPairs>
  <TitlesOfParts>
    <vt:vector size="44" baseType="lpstr">
      <vt:lpstr>modeloPRESI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INMETRO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sem título </dc:title>
  <dc:creator>ANDREA ALMEIDA</dc:creator>
  <cp:lastModifiedBy>Luiz Henrique da Conceicao Leal</cp:lastModifiedBy>
  <cp:revision>2319</cp:revision>
  <cp:lastPrinted>2007-03-29T20:16:13Z</cp:lastPrinted>
  <dcterms:created xsi:type="dcterms:W3CDTF">1998-11-18T12:28:16Z</dcterms:created>
  <dcterms:modified xsi:type="dcterms:W3CDTF">2012-01-17T19:37:52Z</dcterms:modified>
</cp:coreProperties>
</file>